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48"/>
  </p:notesMasterIdLst>
  <p:sldIdLst>
    <p:sldId id="392" r:id="rId7"/>
    <p:sldId id="407" r:id="rId8"/>
    <p:sldId id="406" r:id="rId9"/>
    <p:sldId id="405" r:id="rId10"/>
    <p:sldId id="408" r:id="rId11"/>
    <p:sldId id="409" r:id="rId12"/>
    <p:sldId id="413" r:id="rId13"/>
    <p:sldId id="411" r:id="rId14"/>
    <p:sldId id="412" r:id="rId15"/>
    <p:sldId id="410" r:id="rId16"/>
    <p:sldId id="415" r:id="rId17"/>
    <p:sldId id="414" r:id="rId18"/>
    <p:sldId id="416" r:id="rId19"/>
    <p:sldId id="418" r:id="rId20"/>
    <p:sldId id="417" r:id="rId21"/>
    <p:sldId id="421" r:id="rId22"/>
    <p:sldId id="420" r:id="rId23"/>
    <p:sldId id="419" r:id="rId24"/>
    <p:sldId id="423" r:id="rId25"/>
    <p:sldId id="422" r:id="rId26"/>
    <p:sldId id="426" r:id="rId27"/>
    <p:sldId id="424" r:id="rId28"/>
    <p:sldId id="425" r:id="rId29"/>
    <p:sldId id="428" r:id="rId30"/>
    <p:sldId id="427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39" r:id="rId41"/>
    <p:sldId id="256" r:id="rId42"/>
    <p:sldId id="403" r:id="rId43"/>
    <p:sldId id="404" r:id="rId44"/>
    <p:sldId id="314" r:id="rId45"/>
    <p:sldId id="402" r:id="rId46"/>
    <p:sldId id="401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4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5512" autoAdjust="0"/>
  </p:normalViewPr>
  <p:slideViewPr>
    <p:cSldViewPr snapToGrid="0">
      <p:cViewPr varScale="1">
        <p:scale>
          <a:sx n="72" d="100"/>
          <a:sy n="72" d="100"/>
        </p:scale>
        <p:origin x="1332" y="78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font" Target="fonts/font2.fntdata"/><Relationship Id="rId104" Type="http://customschemas.google.com/relationships/presentationmetadata" Target="meta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10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.fntdata"/><Relationship Id="rId10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rgo_cul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lteches.library.caltech.edu/3043/1/CargoCult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96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77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78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498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05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4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38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810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52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59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41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120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906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549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853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444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86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83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013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601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39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hlinkClick r:id="rId3"/>
              </a:rPr>
              <a:t>https://en.wikipedia.org/wiki/Cargo_cult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939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6215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10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507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28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8695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41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https://fr.surveymonkey.com/r/3GBFG7C 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692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142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http://calteches.library.caltech.edu/3043/1/CargoCult.pdf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212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883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Steve McConnell http://bit.ly/5voCM4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Maxx </a:t>
            </a:r>
            <a:r>
              <a:rPr lang="en-US" dirty="0" err="1"/>
              <a:t>Daymond</a:t>
            </a:r>
            <a:r>
              <a:rPr lang="en-US" dirty="0"/>
              <a:t> http://bit.ly/gZ57Kk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James Shore http://bit.ly/aek5r9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14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89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17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711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93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3751" y="4350989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b="1" dirty="0"/>
              <a:t>The Current State of Agility</a:t>
            </a:r>
          </a:p>
        </p:txBody>
      </p:sp>
    </p:spTree>
    <p:extLst>
      <p:ext uri="{BB962C8B-B14F-4D97-AF65-F5344CB8AC3E}">
        <p14:creationId xmlns:p14="http://schemas.microsoft.com/office/powerpoint/2010/main" val="422769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31DD78-6577-45B8-89A4-F53F1AC24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" r="404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97FA1-9D42-430E-AFB7-10D20043B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5" r="167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9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E740DE-D229-47BD-9836-B9694FA65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" r="5841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6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A427BBD-E53D-4648-A8C1-C9889388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5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188D3-081B-4AC5-B985-5F04F115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108265"/>
            <a:ext cx="8178799" cy="464146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77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B1841-0F33-4391-AE84-571BF0E0D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" r="687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66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D16B6-D8B5-4A2E-AAA5-D00BADA8F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" r="-2" b="-2"/>
          <a:stretch/>
        </p:blipFill>
        <p:spPr>
          <a:xfrm>
            <a:off x="0" y="-1"/>
            <a:ext cx="9168284" cy="6858001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0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EEFD4-9156-4A42-BBAE-1F8E4E86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6E890-A03A-4E82-BE8B-E0ED79DBB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2" r="453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8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95AA1-7E95-4693-93D1-A4FCA12C3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" r="7977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96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5E440A-FEEC-49A2-B7E5-8E10B45D8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r="21958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84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6E0F-87ED-43B8-9CE9-F0C7BEFD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1395" cy="6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A054A994-D03A-47B1-9D1C-DB3438B1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34466"/>
            <a:ext cx="8178799" cy="4989066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48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2D9E0-0C8A-4EB1-8FD9-DACEDB3F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108265"/>
            <a:ext cx="8178799" cy="464146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02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E05CE-E5C6-4438-BCA3-EE7B5A83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451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34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490CD3-8F2F-47EC-9245-E0B109649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8"/>
          <a:stretch/>
        </p:blipFill>
        <p:spPr>
          <a:xfrm>
            <a:off x="-194953" y="0"/>
            <a:ext cx="9533905" cy="685800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48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459EE-D029-405B-A56B-747B1DAF7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1" b="-2"/>
          <a:stretch/>
        </p:blipFill>
        <p:spPr>
          <a:xfrm>
            <a:off x="-222598" y="0"/>
            <a:ext cx="9366598" cy="685800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286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648BE-702C-477C-9ED9-E915FAEF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65137"/>
            <a:ext cx="8178799" cy="4927725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03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94372-19E7-4478-9F62-BC686443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95807"/>
            <a:ext cx="8178799" cy="4866384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12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699A0-95AF-496A-992B-E8ED1CD0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" r="4646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56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609540-CD36-45B8-85C6-307FD615A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" r="2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03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71719" y="4559968"/>
            <a:ext cx="7772400" cy="8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b="1" dirty="0"/>
              <a:t>Cargo Cult Agile</a:t>
            </a:r>
          </a:p>
        </p:txBody>
      </p:sp>
    </p:spTree>
    <p:extLst>
      <p:ext uri="{BB962C8B-B14F-4D97-AF65-F5344CB8AC3E}">
        <p14:creationId xmlns:p14="http://schemas.microsoft.com/office/powerpoint/2010/main" val="1834892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B7161-6BEB-4024-935E-B2213157D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5" r="5275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933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A1262-4D52-411D-8AFF-6EC23BFA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75360"/>
            <a:ext cx="8178799" cy="490727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96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1D07D-2851-4502-B8A3-6AC7032BE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0" r="460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48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71601-6025-415B-96BF-53819D52C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" r="909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1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C7862-ADC2-4EBA-988F-87F381AEB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" r="740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64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35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2F16A-0ADB-4618-A14D-A2C9753A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0"/>
            <a:ext cx="9341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2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fr-FR" b="1" dirty="0"/>
              <a:t>The </a:t>
            </a:r>
            <a:r>
              <a:rPr lang="fr-FR" b="1" dirty="0" err="1"/>
              <a:t>poll</a:t>
            </a:r>
            <a:endParaRPr sz="4800" b="1" i="1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B11FCA6-3EA9-4B58-A5F6-FF31B81FB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645098"/>
              </p:ext>
            </p:extLst>
          </p:nvPr>
        </p:nvGraphicFramePr>
        <p:xfrm>
          <a:off x="3753853" y="5138987"/>
          <a:ext cx="1431758" cy="1431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Bitmap Image" r:id="rId4" imgW="2438280" imgH="2438280" progId="Paint.Picture">
                  <p:embed/>
                </p:oleObj>
              </mc:Choice>
              <mc:Fallback>
                <p:oleObj name="Bitmap Image" r:id="rId4" imgW="2438280" imgH="2438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3853" y="5138987"/>
                        <a:ext cx="1431758" cy="1431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Please check all boxes that apply and return the form: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3F3BC-231C-444C-A3ED-ABF2719B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55" y="1675227"/>
            <a:ext cx="7543688" cy="4394199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17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Please check all boxes that apply and return the form: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9E3A03-A09A-444F-8AED-483289F1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08858"/>
            <a:ext cx="7083592" cy="5312694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968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b="1" dirty="0" err="1"/>
              <a:t>Interpretation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Cargo Cult?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666A7-D560-42CB-B0E4-0BC4E9D0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61" y="1675227"/>
            <a:ext cx="7293276" cy="4394199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880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build an opinion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40</a:t>
            </a:fld>
            <a:endParaRPr lang="fr-FR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60B041F-14A9-4C50-A0D6-E708BFB1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0135"/>
              </p:ext>
            </p:extLst>
          </p:nvPr>
        </p:nvGraphicFramePr>
        <p:xfrm>
          <a:off x="203200" y="2509911"/>
          <a:ext cx="8771467" cy="399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733">
                  <a:extLst>
                    <a:ext uri="{9D8B030D-6E8A-4147-A177-3AD203B41FA5}">
                      <a16:colId xmlns:a16="http://schemas.microsoft.com/office/drawing/2014/main" val="214376869"/>
                    </a:ext>
                  </a:extLst>
                </a:gridCol>
                <a:gridCol w="7179734">
                  <a:extLst>
                    <a:ext uri="{9D8B030D-6E8A-4147-A177-3AD203B41FA5}">
                      <a16:colId xmlns:a16="http://schemas.microsoft.com/office/drawing/2014/main" val="3780382560"/>
                    </a:ext>
                  </a:extLst>
                </a:gridCol>
              </a:tblGrid>
              <a:tr h="666273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0–2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I’d like to talk to you how you managed to do that. </a:t>
                      </a:r>
                    </a:p>
                    <a:p>
                      <a:r>
                        <a:rPr lang="en-US" sz="17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 probably don’t need this training!</a:t>
                      </a:r>
                      <a:endParaRPr lang="fr-FR" sz="1700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1530678567"/>
                  </a:ext>
                </a:extLst>
              </a:tr>
              <a:tr h="410015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3–5    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Well done! You’re on a good way.</a:t>
                      </a:r>
                      <a:endParaRPr lang="fr-FR" sz="1700" b="1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1245808548"/>
                  </a:ext>
                </a:extLst>
              </a:tr>
              <a:tr h="410015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6–8    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There is room for improvement. Lot’s of it</a:t>
                      </a:r>
                      <a:endParaRPr lang="fr-FR" sz="1700" b="1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1671938623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9–14  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you haven’t very recently embarked on your agile voyage, then it is time to change your approach</a:t>
                      </a:r>
                      <a:endParaRPr lang="fr-FR" sz="1700" b="1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4140681619"/>
                  </a:ext>
                </a:extLst>
              </a:tr>
              <a:tr h="666273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15–20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Okay, start over with agile! It is not working in the current set-up within your organization</a:t>
                      </a:r>
                      <a:endParaRPr lang="fr-FR" sz="1700" b="1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2797307108"/>
                  </a:ext>
                </a:extLst>
              </a:tr>
              <a:tr h="1178791">
                <a:tc>
                  <a:txBody>
                    <a:bodyPr/>
                    <a:lstStyle/>
                    <a:p>
                      <a:r>
                        <a:rPr lang="fr-FR" sz="1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21–25 boxes</a:t>
                      </a:r>
                      <a:endParaRPr lang="fr-FR" sz="1800" b="1" dirty="0"/>
                    </a:p>
                  </a:txBody>
                  <a:tcPr marL="109825" marR="109825" marT="54913" marB="54913"/>
                </a:tc>
                <a:tc>
                  <a:txBody>
                    <a:bodyPr/>
                    <a:lstStyle/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You either haven’t started going agile yet. Or you are sugar-coating command-and-control structures to look “agile”. </a:t>
                      </a:r>
                    </a:p>
                    <a:p>
                      <a:r>
                        <a:rPr lang="en-US" sz="17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won’t work, by the way.</a:t>
                      </a:r>
                      <a:endParaRPr lang="fr-FR" sz="1700" b="1" dirty="0"/>
                    </a:p>
                  </a:txBody>
                  <a:tcPr marL="109825" marR="109825" marT="54913" marB="54913"/>
                </a:tc>
                <a:extLst>
                  <a:ext uri="{0D108BD9-81ED-4DB2-BD59-A6C34878D82A}">
                    <a16:rowId xmlns:a16="http://schemas.microsoft.com/office/drawing/2014/main" val="1572019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616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8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Cargo Cult?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A894E1-EE20-44DC-B22C-68A7D1DA2BA0}"/>
              </a:ext>
            </a:extLst>
          </p:cNvPr>
          <p:cNvSpPr/>
          <p:nvPr/>
        </p:nvSpPr>
        <p:spPr>
          <a:xfrm>
            <a:off x="0" y="1503947"/>
            <a:ext cx="914400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 err="1"/>
              <a:t>Religious</a:t>
            </a:r>
            <a:r>
              <a:rPr lang="fr-FR" sz="1800" dirty="0"/>
              <a:t> practice </a:t>
            </a:r>
            <a:r>
              <a:rPr lang="fr-FR" sz="1800" dirty="0" err="1"/>
              <a:t>focused</a:t>
            </a:r>
            <a:r>
              <a:rPr lang="fr-FR" sz="1800" dirty="0"/>
              <a:t> on </a:t>
            </a:r>
            <a:r>
              <a:rPr lang="fr-FR" sz="1800" dirty="0" err="1"/>
              <a:t>obtaining</a:t>
            </a:r>
            <a:r>
              <a:rPr lang="fr-FR" sz="1800" dirty="0"/>
              <a:t> </a:t>
            </a:r>
            <a:r>
              <a:rPr lang="fr-FR" sz="1800" dirty="0" err="1"/>
              <a:t>goods</a:t>
            </a:r>
            <a:r>
              <a:rPr lang="fr-FR" sz="1800" dirty="0"/>
              <a:t> (cargo) by </a:t>
            </a:r>
            <a:r>
              <a:rPr lang="fr-FR" sz="1800" dirty="0" err="1"/>
              <a:t>means</a:t>
            </a:r>
            <a:r>
              <a:rPr lang="fr-FR" sz="1800" dirty="0"/>
              <a:t> of </a:t>
            </a:r>
            <a:r>
              <a:rPr lang="fr-FR" sz="1800" dirty="0" err="1"/>
              <a:t>magic</a:t>
            </a:r>
            <a:r>
              <a:rPr lang="fr-FR" sz="1800" dirty="0"/>
              <a:t> and </a:t>
            </a:r>
            <a:r>
              <a:rPr lang="fr-FR" sz="1800" dirty="0" err="1"/>
              <a:t>rituals</a:t>
            </a:r>
            <a:r>
              <a:rPr lang="fr-FR" sz="18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 err="1"/>
              <a:t>Based</a:t>
            </a:r>
            <a:r>
              <a:rPr lang="fr-FR" sz="1800" dirty="0"/>
              <a:t> on </a:t>
            </a:r>
            <a:r>
              <a:rPr lang="fr-FR" sz="1800" dirty="0" err="1"/>
              <a:t>irrational</a:t>
            </a:r>
            <a:r>
              <a:rPr lang="fr-FR" sz="1800" dirty="0"/>
              <a:t> </a:t>
            </a:r>
            <a:r>
              <a:rPr lang="fr-FR" sz="1800" dirty="0" err="1"/>
              <a:t>beliefs</a:t>
            </a:r>
            <a:r>
              <a:rPr lang="fr-FR" sz="1800" dirty="0"/>
              <a:t> and </a:t>
            </a:r>
            <a:r>
              <a:rPr lang="fr-FR" sz="1800" dirty="0" err="1"/>
              <a:t>behavior</a:t>
            </a:r>
            <a:r>
              <a:rPr lang="fr-FR" sz="18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 err="1"/>
              <a:t>Used</a:t>
            </a:r>
            <a:r>
              <a:rPr lang="fr-FR" sz="1800" dirty="0"/>
              <a:t> as a </a:t>
            </a:r>
            <a:r>
              <a:rPr lang="fr-FR" sz="1800" dirty="0" err="1"/>
              <a:t>metaphor</a:t>
            </a:r>
            <a:r>
              <a:rPr lang="fr-FR" sz="1800" dirty="0"/>
              <a:t> for </a:t>
            </a:r>
            <a:r>
              <a:rPr lang="fr-FR" sz="1800" dirty="0" err="1"/>
              <a:t>many</a:t>
            </a:r>
            <a:r>
              <a:rPr lang="fr-FR" sz="1800" dirty="0"/>
              <a:t> </a:t>
            </a:r>
            <a:r>
              <a:rPr lang="fr-FR" sz="1800" dirty="0" err="1"/>
              <a:t>fields</a:t>
            </a:r>
            <a:r>
              <a:rPr lang="fr-FR" sz="1800" dirty="0"/>
              <a:t> (</a:t>
            </a:r>
            <a:r>
              <a:rPr lang="fr-FR" sz="1800" dirty="0" err="1"/>
              <a:t>politics</a:t>
            </a:r>
            <a:r>
              <a:rPr lang="fr-FR" sz="1800" dirty="0"/>
              <a:t>, </a:t>
            </a:r>
            <a:r>
              <a:rPr lang="fr-FR" sz="1800" dirty="0" err="1"/>
              <a:t>economics</a:t>
            </a:r>
            <a:r>
              <a:rPr lang="fr-FR" sz="1800" dirty="0"/>
              <a:t>, </a:t>
            </a:r>
            <a:r>
              <a:rPr lang="fr-FR" sz="1800" dirty="0" err="1"/>
              <a:t>journalism</a:t>
            </a:r>
            <a:r>
              <a:rPr lang="fr-FR" sz="1800" dirty="0"/>
              <a:t>…).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CA4379-FAC5-459D-9146-C622ED1C2EFF}"/>
              </a:ext>
            </a:extLst>
          </p:cNvPr>
          <p:cNvSpPr/>
          <p:nvPr/>
        </p:nvSpPr>
        <p:spPr>
          <a:xfrm>
            <a:off x="417398" y="3217333"/>
            <a:ext cx="7789623" cy="9595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27CB5-B920-4687-B21C-85EDC5F677D5}"/>
              </a:ext>
            </a:extLst>
          </p:cNvPr>
          <p:cNvSpPr/>
          <p:nvPr/>
        </p:nvSpPr>
        <p:spPr>
          <a:xfrm>
            <a:off x="587023" y="3341390"/>
            <a:ext cx="727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solidFill>
                  <a:schemeClr val="bg1"/>
                </a:solidFill>
              </a:rPr>
              <a:t>Cargo </a:t>
            </a:r>
            <a:r>
              <a:rPr lang="fr-FR" sz="1800" b="1" dirty="0" err="1">
                <a:solidFill>
                  <a:schemeClr val="bg1"/>
                </a:solidFill>
              </a:rPr>
              <a:t>Cults</a:t>
            </a:r>
            <a:r>
              <a:rPr lang="fr-FR" sz="1800" b="1" dirty="0">
                <a:solidFill>
                  <a:schemeClr val="bg1"/>
                </a:solidFill>
              </a:rPr>
              <a:t> have </a:t>
            </a:r>
            <a:r>
              <a:rPr lang="fr-FR" sz="1800" b="1" dirty="0" err="1">
                <a:solidFill>
                  <a:schemeClr val="bg1"/>
                </a:solidFill>
              </a:rPr>
              <a:t>repeatedly</a:t>
            </a:r>
            <a:r>
              <a:rPr lang="fr-FR" sz="1800" b="1" dirty="0">
                <a:solidFill>
                  <a:schemeClr val="bg1"/>
                </a:solidFill>
              </a:rPr>
              <a:t> been </a:t>
            </a:r>
            <a:r>
              <a:rPr lang="fr-FR" sz="1800" b="1" dirty="0" err="1">
                <a:solidFill>
                  <a:schemeClr val="bg1"/>
                </a:solidFill>
              </a:rPr>
              <a:t>used</a:t>
            </a:r>
            <a:r>
              <a:rPr lang="fr-FR" sz="1800" b="1" dirty="0">
                <a:solidFill>
                  <a:schemeClr val="bg1"/>
                </a:solidFill>
              </a:rPr>
              <a:t> as a </a:t>
            </a:r>
            <a:r>
              <a:rPr lang="fr-FR" sz="1800" b="1" dirty="0" err="1">
                <a:solidFill>
                  <a:schemeClr val="bg1"/>
                </a:solidFill>
              </a:rPr>
              <a:t>metaphor</a:t>
            </a:r>
            <a:r>
              <a:rPr lang="fr-FR" sz="1800" b="1" dirty="0">
                <a:solidFill>
                  <a:schemeClr val="bg1"/>
                </a:solidFill>
              </a:rPr>
              <a:t> for software development and Agile practices…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23385F-4899-4AB0-9A7C-A6D19E9225AC}"/>
              </a:ext>
            </a:extLst>
          </p:cNvPr>
          <p:cNvSpPr/>
          <p:nvPr/>
        </p:nvSpPr>
        <p:spPr>
          <a:xfrm>
            <a:off x="417397" y="4602743"/>
            <a:ext cx="7789623" cy="9595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… usually describing “doing Agile but not being Agile” kind of behavior</a:t>
            </a:r>
          </a:p>
        </p:txBody>
      </p:sp>
    </p:spTree>
    <p:extLst>
      <p:ext uri="{BB962C8B-B14F-4D97-AF65-F5344CB8AC3E}">
        <p14:creationId xmlns:p14="http://schemas.microsoft.com/office/powerpoint/2010/main" val="19827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71719" y="4559968"/>
            <a:ext cx="7772400" cy="8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en-US" sz="4900" b="1" dirty="0"/>
              <a:t>The habits of Cargo Cult people</a:t>
            </a:r>
            <a:br>
              <a:rPr lang="en-US" b="1" dirty="0"/>
            </a:br>
            <a:br>
              <a:rPr lang="en-US" b="1" dirty="0"/>
            </a:br>
            <a:r>
              <a:rPr lang="en-US" sz="3100" b="1" dirty="0"/>
              <a:t>Let’s take the “coach” as an example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840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, game&#10;&#10;Description automatically generated">
            <a:extLst>
              <a:ext uri="{FF2B5EF4-FFF2-40B4-BE49-F238E27FC236}">
                <a16:creationId xmlns:a16="http://schemas.microsoft.com/office/drawing/2014/main" id="{3756B157-D1AB-41CA-83B4-AEF138AD2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" r="493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37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D440F-70DF-4EB2-AC2F-D9C135F0C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" r="6868" b="-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43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AB5AED-A727-4CEC-9EB8-BDAEC5EA7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2" r="467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817340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348</Words>
  <Application>Microsoft Office PowerPoint</Application>
  <PresentationFormat>On-screen Show (4:3)</PresentationFormat>
  <Paragraphs>76</Paragraphs>
  <Slides>41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3_Office Theme</vt:lpstr>
      <vt:lpstr>2_Office Theme</vt:lpstr>
      <vt:lpstr>Office Theme</vt:lpstr>
      <vt:lpstr>1_Office Theme</vt:lpstr>
      <vt:lpstr>4_Office Theme</vt:lpstr>
      <vt:lpstr>5_Office Theme</vt:lpstr>
      <vt:lpstr>Paintbrush Picture</vt:lpstr>
      <vt:lpstr>The Current State of Agility</vt:lpstr>
      <vt:lpstr>PowerPoint Presentation</vt:lpstr>
      <vt:lpstr>Cargo Cult Agile</vt:lpstr>
      <vt:lpstr>Cargo Cult?</vt:lpstr>
      <vt:lpstr>What is a Cargo Cult?</vt:lpstr>
      <vt:lpstr>The habits of Cargo Cult people  Let’s take the “coach” as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poll</vt:lpstr>
      <vt:lpstr>Please check all boxes that apply and return the form:</vt:lpstr>
      <vt:lpstr>Please check all boxes that apply and return the form:</vt:lpstr>
      <vt:lpstr>Interpretation</vt:lpstr>
      <vt:lpstr>Let’s build an opinion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Current State of Agility</dc:title>
  <dc:creator>Ahmed Hosni</dc:creator>
  <cp:lastModifiedBy>Ahmed Hosni</cp:lastModifiedBy>
  <cp:revision>6</cp:revision>
  <dcterms:created xsi:type="dcterms:W3CDTF">2020-04-20T19:03:30Z</dcterms:created>
  <dcterms:modified xsi:type="dcterms:W3CDTF">2020-04-20T19:17:53Z</dcterms:modified>
</cp:coreProperties>
</file>